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53" d="100"/>
          <a:sy n="53" d="100"/>
        </p:scale>
        <p:origin x="18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presProps" Target="presProps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1" Type="http://schemas.openxmlformats.org/officeDocument/2006/relationships/tableStyles" Target="tableStyles.xml"/><Relationship Id="rId10" Type="http://schemas.openxmlformats.org/officeDocument/2006/relationships/viewProps" Target="viewProps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063751" y="1701800"/>
            <a:ext cx="9211733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063751" y="2927350"/>
            <a:ext cx="9218083" cy="17526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Placeholder Tanggal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Placeholder Foot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Placeholder Nomor Slide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Placeholder Tanggal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Placeholder Foot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Placeholder Nomor Slide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Placeholder Tanggal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Placeholder Foot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Placeholder Nomor Slide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0317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0317" y="2505075"/>
            <a:ext cx="51583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Placeholder Tanggal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8" name="Placeholder Foot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9" name="Placeholder Nomor Slide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laceholder Tanggal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4" name="Placeholder Foot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5" name="Placeholder Nomor Slide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Tanggal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3" name="Placeholder Foot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4" name="Placeholder Nomor Slide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717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Placeholder Tanggal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Placeholder Foot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Placeholder Nomor Slide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317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717" y="987425"/>
            <a:ext cx="617220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0317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Placeholder Tanggal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6" name="Placeholder Foot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7" name="Placeholder Nomor Slide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Placeholder Tanggal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Placeholder Foot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Placeholder Nomor Slide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90500"/>
            <a:ext cx="27432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90500"/>
            <a:ext cx="80264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Placeholder Tanggal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5" name="Placeholder Foot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6" name="Placeholder Nomor Slide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-8467" y="0"/>
            <a:ext cx="12200467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63A1C593-65D0-4073-BCC9-577B9352EA97}" type="datetimeFigureOut">
              <a:rPr lang="en-US" smtClean="0"/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B618960-8005-486C-9A75-10CB2AAC16F9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altLang="en-US" sz="4800" dirty="0"/>
              <a:t>Bab 3</a:t>
            </a:r>
            <a:br>
              <a:rPr lang="id-ID" altLang="en-US" sz="4800" dirty="0"/>
            </a:br>
            <a:r>
              <a:rPr lang="id-ID" altLang="en-US" sz="4800" dirty="0"/>
              <a:t>Keanggotaan Himpunan</a:t>
            </a:r>
            <a:endParaRPr lang="id-ID" alt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3750" y="3832225"/>
            <a:ext cx="9218295" cy="847725"/>
          </a:xfrm>
        </p:spPr>
        <p:txBody>
          <a:bodyPr/>
          <a:lstStyle/>
          <a:p>
            <a:r>
              <a:rPr lang="id-ID" altLang="en-US"/>
              <a:t>Donny Hamzah PH Skom MM</a:t>
            </a:r>
            <a:endParaRPr lang="id-ID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5138" name="Persegi panjang 475137"/>
          <p:cNvSpPr/>
          <p:nvPr/>
        </p:nvSpPr>
        <p:spPr>
          <a:xfrm>
            <a:off x="2209800" y="609600"/>
            <a:ext cx="45720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0000" lnSpcReduction="20000"/>
          </a:bodyPr>
          <a:p>
            <a:pPr algn="ctr"/>
            <a:r>
              <a:rPr lang="id-ID" altLang="en-US" sz="3600">
                <a:ln w="12700" cap="flat" cmpd="sng">
                  <a:solidFill>
                    <a:srgbClr val="FFFF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 panose="020B0A04020102020204" pitchFamily="34" charset="0"/>
                <a:ea typeface="Arial Black" panose="020B0A04020102020204" pitchFamily="34" charset="0"/>
              </a:rPr>
              <a:t>Kenggotaan Himpunan</a:t>
            </a:r>
            <a:endParaRPr lang="id-ID" altLang="en-US" sz="3600">
              <a:ln w="12700" cap="flat" cmpd="sng">
                <a:solidFill>
                  <a:srgbClr val="FFFF00"/>
                </a:solidFill>
                <a:prstDash val="solid"/>
                <a:headEnd type="none" w="med" len="med"/>
                <a:tailEnd type="none" w="med" len="med"/>
              </a:ln>
              <a:solidFill>
                <a:srgbClr val="FF0000"/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 panose="020B0A04020102020204" pitchFamily="34" charset="0"/>
              <a:ea typeface="Arial Black" panose="020B0A04020102020204" pitchFamily="34" charset="0"/>
            </a:endParaRPr>
          </a:p>
        </p:txBody>
      </p:sp>
      <p:sp>
        <p:nvSpPr>
          <p:cNvPr id="475139" name="Persegi panjang 475138"/>
          <p:cNvSpPr/>
          <p:nvPr/>
        </p:nvSpPr>
        <p:spPr>
          <a:xfrm>
            <a:off x="2133600" y="1674495"/>
            <a:ext cx="7924800" cy="64516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marL="446405" indent="-446405" algn="just">
              <a:buAutoNum type="arabicPeriod"/>
            </a:pP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IN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conective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clause 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melakukan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test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terhadap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keanggotaan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dari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suatu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himpunan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dimana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himpunan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harus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didefinisi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select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clause</a:t>
            </a:r>
            <a:endParaRPr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75140" name="Persegi panjang 475139"/>
          <p:cNvSpPr/>
          <p:nvPr/>
        </p:nvSpPr>
        <p:spPr>
          <a:xfrm>
            <a:off x="2614613" y="2918778"/>
            <a:ext cx="7443787" cy="203009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algn="just"/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Contoh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:</a:t>
            </a:r>
            <a:endParaRPr>
              <a:latin typeface="Arial" panose="020B0604020202020204" pitchFamily="34" charset="0"/>
            </a:endParaRPr>
          </a:p>
          <a:p>
            <a:pPr algn="just" eaLnBrk="0" hangingPunct="0"/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select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distinct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</a:rPr>
              <a:t>customer-name</a:t>
            </a:r>
            <a:endParaRPr>
              <a:latin typeface="Arial" panose="020B0604020202020204" pitchFamily="34" charset="0"/>
            </a:endParaRPr>
          </a:p>
          <a:p>
            <a:pPr algn="just" eaLnBrk="0" hangingPunct="0"/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from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</a:rPr>
              <a:t>borrow</a:t>
            </a:r>
            <a:endParaRPr>
              <a:latin typeface="Arial" panose="020B0604020202020204" pitchFamily="34" charset="0"/>
            </a:endParaRPr>
          </a:p>
          <a:p>
            <a:pPr algn="just" eaLnBrk="0" hangingPunct="0"/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where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</a:rPr>
              <a:t>branch-name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= “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Perryridge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” 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and</a:t>
            </a:r>
            <a:endParaRPr>
              <a:latin typeface="Arial" panose="020B0604020202020204" pitchFamily="34" charset="0"/>
            </a:endParaRPr>
          </a:p>
          <a:p>
            <a:pPr algn="just" eaLnBrk="0" hangingPunct="0"/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</a:rPr>
              <a:t>customer-name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in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( 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select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</a:rPr>
              <a:t>customer-name</a:t>
            </a:r>
            <a:endParaRPr>
              <a:latin typeface="Arial" panose="020B0604020202020204" pitchFamily="34" charset="0"/>
            </a:endParaRPr>
          </a:p>
          <a:p>
            <a:pPr algn="just" eaLnBrk="0" hangingPunct="0"/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	 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from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</a:rPr>
              <a:t>deposit</a:t>
            </a:r>
            <a:endParaRPr>
              <a:latin typeface="Arial" panose="020B0604020202020204" pitchFamily="34" charset="0"/>
            </a:endParaRPr>
          </a:p>
          <a:p>
            <a:pPr algn="just" eaLnBrk="0" hangingPunct="0"/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	 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where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i="1">
                <a:latin typeface="Arial" panose="020B0604020202020204" pitchFamily="34" charset="0"/>
                <a:cs typeface="Times New Roman" panose="02020603050405020304" pitchFamily="18" charset="0"/>
              </a:rPr>
              <a:t>branch-name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= “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Perryridge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”)</a:t>
            </a:r>
            <a:endParaRPr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6162" name="Persegi panjang 476161"/>
          <p:cNvSpPr/>
          <p:nvPr/>
        </p:nvSpPr>
        <p:spPr>
          <a:xfrm>
            <a:off x="2286000" y="558165"/>
            <a:ext cx="7696200" cy="163004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marL="361950" indent="-361950">
              <a:buAutoNum type="arabicPeriod"/>
            </a:pP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Untuk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melakukan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pengetesan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terhadap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keanggotaan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lebih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dari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satu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attribut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pada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satu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relasi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digunakan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notasi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&lt;v</a:t>
            </a:r>
            <a:r>
              <a:rPr sz="2000" i="1" baseline="-30000">
                <a:latin typeface="Arial" panose="020B0604020202020204" pitchFamily="34" charset="0"/>
                <a:cs typeface="Times New Roman" panose="02020603050405020304" pitchFamily="18" charset="0"/>
              </a:rPr>
              <a:t>1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, v</a:t>
            </a:r>
            <a:r>
              <a:rPr sz="2000" i="1" baseline="-30000">
                <a:latin typeface="Arial" panose="020B0604020202020204" pitchFamily="34" charset="0"/>
                <a:cs typeface="Times New Roman" panose="02020603050405020304" pitchFamily="18" charset="0"/>
              </a:rPr>
              <a:t>2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,... ,</a:t>
            </a:r>
            <a:r>
              <a:rPr sz="2000" i="1" err="1">
                <a:latin typeface="Arial" panose="020B0604020202020204" pitchFamily="34" charset="0"/>
                <a:cs typeface="Times New Roman" panose="02020603050405020304" pitchFamily="18" charset="0"/>
              </a:rPr>
              <a:t>v</a:t>
            </a:r>
            <a:r>
              <a:rPr sz="2000" i="1" baseline="-30000" err="1">
                <a:latin typeface="Arial" panose="020B0604020202020204" pitchFamily="34" charset="0"/>
                <a:cs typeface="Times New Roman" panose="02020603050405020304" pitchFamily="18" charset="0"/>
              </a:rPr>
              <a:t>n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&gt;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sz="2000" b="1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361950" indent="-361950" eaLnBrk="0" hangingPunct="0">
              <a:buNone/>
            </a:pPr>
            <a:r>
              <a:rPr lang="id-ID" altLang="x-none" sz="2000" b="1" dirty="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NOT IN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conective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clause 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melakukan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test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terhadap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ketidak-anggotaan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dari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suatu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himpunan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dimana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himpunan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harus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didefinisi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select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clause</a:t>
            </a:r>
            <a:r>
              <a:rPr sz="2000">
                <a:latin typeface="Arial" panose="020B0604020202020204" pitchFamily="34" charset="0"/>
              </a:rPr>
              <a:t> </a:t>
            </a:r>
            <a:endParaRPr sz="2000">
              <a:latin typeface="Arial" panose="020B0604020202020204" pitchFamily="34" charset="0"/>
            </a:endParaRPr>
          </a:p>
        </p:txBody>
      </p:sp>
      <p:sp>
        <p:nvSpPr>
          <p:cNvPr id="476163" name="Persegi panjang 476162"/>
          <p:cNvSpPr/>
          <p:nvPr/>
        </p:nvSpPr>
        <p:spPr>
          <a:xfrm>
            <a:off x="2667000" y="2508251"/>
            <a:ext cx="7162800" cy="14763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r>
              <a:rPr b="1">
                <a:latin typeface="Arial" panose="020B0604020202020204" pitchFamily="34" charset="0"/>
              </a:rPr>
              <a:t>select</a:t>
            </a:r>
            <a:r>
              <a:rPr>
                <a:latin typeface="Arial" panose="020B0604020202020204" pitchFamily="34" charset="0"/>
              </a:rPr>
              <a:t> </a:t>
            </a:r>
            <a:r>
              <a:rPr b="1">
                <a:latin typeface="Arial" panose="020B0604020202020204" pitchFamily="34" charset="0"/>
              </a:rPr>
              <a:t>distinct</a:t>
            </a:r>
            <a:r>
              <a:rPr>
                <a:latin typeface="Arial" panose="020B0604020202020204" pitchFamily="34" charset="0"/>
              </a:rPr>
              <a:t> </a:t>
            </a:r>
            <a:r>
              <a:rPr i="1">
                <a:latin typeface="Arial" panose="020B0604020202020204" pitchFamily="34" charset="0"/>
              </a:rPr>
              <a:t>customer-name</a:t>
            </a:r>
            <a:endParaRPr>
              <a:latin typeface="Arial" panose="020B0604020202020204" pitchFamily="34" charset="0"/>
            </a:endParaRPr>
          </a:p>
          <a:p>
            <a:r>
              <a:rPr b="1">
                <a:latin typeface="Arial" panose="020B0604020202020204" pitchFamily="34" charset="0"/>
              </a:rPr>
              <a:t>from</a:t>
            </a:r>
            <a:r>
              <a:rPr>
                <a:latin typeface="Arial" panose="020B0604020202020204" pitchFamily="34" charset="0"/>
              </a:rPr>
              <a:t> </a:t>
            </a:r>
            <a:r>
              <a:rPr i="1">
                <a:latin typeface="Arial" panose="020B0604020202020204" pitchFamily="34" charset="0"/>
              </a:rPr>
              <a:t>deposit</a:t>
            </a:r>
            <a:endParaRPr>
              <a:latin typeface="Arial" panose="020B0604020202020204" pitchFamily="34" charset="0"/>
            </a:endParaRPr>
          </a:p>
          <a:p>
            <a:r>
              <a:rPr b="1">
                <a:latin typeface="Arial" panose="020B0604020202020204" pitchFamily="34" charset="0"/>
              </a:rPr>
              <a:t>where</a:t>
            </a:r>
            <a:r>
              <a:rPr>
                <a:latin typeface="Arial" panose="020B0604020202020204" pitchFamily="34" charset="0"/>
              </a:rPr>
              <a:t> </a:t>
            </a:r>
            <a:r>
              <a:rPr i="1">
                <a:latin typeface="Arial" panose="020B0604020202020204" pitchFamily="34" charset="0"/>
              </a:rPr>
              <a:t>branch-name</a:t>
            </a:r>
            <a:r>
              <a:rPr>
                <a:latin typeface="Arial" panose="020B0604020202020204" pitchFamily="34" charset="0"/>
              </a:rPr>
              <a:t> = “</a:t>
            </a:r>
            <a:r>
              <a:rPr err="1">
                <a:latin typeface="Arial" panose="020B0604020202020204" pitchFamily="34" charset="0"/>
              </a:rPr>
              <a:t>Perryridge</a:t>
            </a:r>
            <a:r>
              <a:rPr>
                <a:latin typeface="Arial" panose="020B0604020202020204" pitchFamily="34" charset="0"/>
              </a:rPr>
              <a:t>” </a:t>
            </a:r>
            <a:r>
              <a:rPr b="1">
                <a:latin typeface="Arial" panose="020B0604020202020204" pitchFamily="34" charset="0"/>
              </a:rPr>
              <a:t>and</a:t>
            </a:r>
            <a:endParaRPr>
              <a:latin typeface="Arial" panose="020B0604020202020204" pitchFamily="34" charset="0"/>
            </a:endParaRPr>
          </a:p>
          <a:p>
            <a:r>
              <a:rPr i="1">
                <a:latin typeface="Arial" panose="020B0604020202020204" pitchFamily="34" charset="0"/>
              </a:rPr>
              <a:t>customer-name</a:t>
            </a:r>
            <a:r>
              <a:rPr>
                <a:latin typeface="Arial" panose="020B0604020202020204" pitchFamily="34" charset="0"/>
              </a:rPr>
              <a:t> </a:t>
            </a:r>
            <a:r>
              <a:rPr b="1">
                <a:latin typeface="Arial" panose="020B0604020202020204" pitchFamily="34" charset="0"/>
              </a:rPr>
              <a:t>not</a:t>
            </a:r>
            <a:r>
              <a:rPr>
                <a:latin typeface="Arial" panose="020B0604020202020204" pitchFamily="34" charset="0"/>
              </a:rPr>
              <a:t> </a:t>
            </a:r>
            <a:r>
              <a:rPr b="1">
                <a:latin typeface="Arial" panose="020B0604020202020204" pitchFamily="34" charset="0"/>
              </a:rPr>
              <a:t>in</a:t>
            </a:r>
            <a:r>
              <a:rPr>
                <a:latin typeface="Arial" panose="020B0604020202020204" pitchFamily="34" charset="0"/>
              </a:rPr>
              <a:t> ( </a:t>
            </a:r>
            <a:r>
              <a:rPr b="1">
                <a:latin typeface="Arial" panose="020B0604020202020204" pitchFamily="34" charset="0"/>
              </a:rPr>
              <a:t>select</a:t>
            </a:r>
            <a:r>
              <a:rPr>
                <a:latin typeface="Arial" panose="020B0604020202020204" pitchFamily="34" charset="0"/>
              </a:rPr>
              <a:t> </a:t>
            </a:r>
            <a:r>
              <a:rPr i="1">
                <a:latin typeface="Arial" panose="020B0604020202020204" pitchFamily="34" charset="0"/>
              </a:rPr>
              <a:t>customer-name</a:t>
            </a:r>
            <a:endParaRPr>
              <a:latin typeface="Arial" panose="020B0604020202020204" pitchFamily="34" charset="0"/>
            </a:endParaRPr>
          </a:p>
          <a:p>
            <a:r>
              <a:rPr>
                <a:latin typeface="Arial" panose="020B0604020202020204" pitchFamily="34" charset="0"/>
              </a:rPr>
              <a:t> </a:t>
            </a:r>
            <a:r>
              <a:rPr b="1">
                <a:latin typeface="Arial" panose="020B0604020202020204" pitchFamily="34" charset="0"/>
              </a:rPr>
              <a:t>from</a:t>
            </a:r>
            <a:r>
              <a:rPr>
                <a:latin typeface="Arial" panose="020B0604020202020204" pitchFamily="34" charset="0"/>
              </a:rPr>
              <a:t> </a:t>
            </a:r>
            <a:r>
              <a:rPr i="1" err="1">
                <a:latin typeface="Arial" panose="020B0604020202020204" pitchFamily="34" charset="0"/>
              </a:rPr>
              <a:t>deposi</a:t>
            </a:r>
            <a:r>
              <a:rPr>
                <a:latin typeface="Arial" panose="020B0604020202020204" pitchFamily="34" charset="0"/>
              </a:rPr>
              <a:t> </a:t>
            </a:r>
            <a:r>
              <a:rPr b="1">
                <a:latin typeface="Arial" panose="020B0604020202020204" pitchFamily="34" charset="0"/>
              </a:rPr>
              <a:t>where</a:t>
            </a:r>
            <a:r>
              <a:rPr>
                <a:latin typeface="Arial" panose="020B0604020202020204" pitchFamily="34" charset="0"/>
              </a:rPr>
              <a:t> </a:t>
            </a:r>
            <a:r>
              <a:rPr i="1">
                <a:latin typeface="Arial" panose="020B0604020202020204" pitchFamily="34" charset="0"/>
              </a:rPr>
              <a:t>branch-name</a:t>
            </a:r>
            <a:r>
              <a:rPr>
                <a:latin typeface="Arial" panose="020B0604020202020204" pitchFamily="34" charset="0"/>
              </a:rPr>
              <a:t> = “</a:t>
            </a:r>
            <a:r>
              <a:rPr err="1">
                <a:latin typeface="Arial" panose="020B0604020202020204" pitchFamily="34" charset="0"/>
              </a:rPr>
              <a:t>Perryridge</a:t>
            </a:r>
            <a:r>
              <a:rPr>
                <a:latin typeface="Arial" panose="020B0604020202020204" pitchFamily="34" charset="0"/>
              </a:rPr>
              <a:t>”)</a:t>
            </a:r>
            <a:endParaRPr>
              <a:latin typeface="Arial" panose="020B0604020202020204" pitchFamily="34" charset="0"/>
            </a:endParaRPr>
          </a:p>
        </p:txBody>
      </p:sp>
      <p:sp>
        <p:nvSpPr>
          <p:cNvPr id="476164" name="Persegi panjang 476163"/>
          <p:cNvSpPr/>
          <p:nvPr/>
        </p:nvSpPr>
        <p:spPr>
          <a:xfrm>
            <a:off x="2209800" y="4184333"/>
            <a:ext cx="7268210" cy="2061210"/>
          </a:xfrm>
          <a:prstGeom prst="rect">
            <a:avLst/>
          </a:prstGeom>
          <a:noFill/>
          <a:ln w="9525">
            <a:noFill/>
          </a:ln>
        </p:spPr>
        <p:txBody>
          <a:bodyPr wrap="none" anchor="ctr" anchorCtr="0">
            <a:spAutoFit/>
          </a:bodyPr>
          <a:p>
            <a:pPr>
              <a:buNone/>
            </a:pPr>
            <a:r>
              <a:rPr sz="1600" b="1" err="1">
                <a:latin typeface="Arial" panose="020B0604020202020204" pitchFamily="34" charset="0"/>
                <a:cs typeface="Times New Roman" panose="02020603050405020304" pitchFamily="18" charset="0"/>
              </a:rPr>
              <a:t>Variabel</a:t>
            </a:r>
            <a:r>
              <a:rPr sz="1600" b="1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b="1" err="1">
                <a:latin typeface="Arial" panose="020B0604020202020204" pitchFamily="34" charset="0"/>
                <a:cs typeface="Times New Roman" panose="02020603050405020304" pitchFamily="18" charset="0"/>
              </a:rPr>
              <a:t>Tuple</a:t>
            </a:r>
            <a:r>
              <a:rPr sz="1600" b="1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endParaRPr sz="1600">
              <a:latin typeface="Arial" panose="020B0604020202020204" pitchFamily="34" charset="0"/>
            </a:endParaRPr>
          </a:p>
          <a:p>
            <a:pPr eaLnBrk="0" hangingPunct="0">
              <a:buAutoNum type="arabicPeriod"/>
            </a:pP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Penamaan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suatu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tuple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dapat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dilakukan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dengan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menggunakan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suatu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variable</a:t>
            </a:r>
            <a:endParaRPr sz="1600">
              <a:latin typeface="Arial" panose="020B0604020202020204" pitchFamily="34" charset="0"/>
            </a:endParaRPr>
          </a:p>
          <a:p>
            <a:pPr eaLnBrk="0" hangingPunct="0">
              <a:buAutoNum type="arabicPeriod"/>
            </a:pP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Pendefinisian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variabel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tuple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dilakukan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pada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b="1">
                <a:latin typeface="Arial" panose="020B0604020202020204" pitchFamily="34" charset="0"/>
                <a:cs typeface="Times New Roman" panose="02020603050405020304" pitchFamily="18" charset="0"/>
              </a:rPr>
              <a:t>from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clause</a:t>
            </a:r>
            <a:endParaRPr sz="1600">
              <a:latin typeface="Arial" panose="020B0604020202020204" pitchFamily="34" charset="0"/>
            </a:endParaRPr>
          </a:p>
          <a:p>
            <a:pPr eaLnBrk="0" hangingPunct="0">
              <a:buAutoNum type="arabicPeriod"/>
            </a:pP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contoh</a:t>
            </a:r>
            <a:endParaRPr sz="1600">
              <a:latin typeface="Arial" panose="020B0604020202020204" pitchFamily="34" charset="0"/>
            </a:endParaRPr>
          </a:p>
          <a:p>
            <a:pPr eaLnBrk="0" hangingPunct="0">
              <a:buNone/>
            </a:pP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		</a:t>
            </a:r>
            <a:r>
              <a:rPr sz="1600" b="1">
                <a:latin typeface="Arial" panose="020B0604020202020204" pitchFamily="34" charset="0"/>
                <a:cs typeface="Times New Roman" panose="02020603050405020304" pitchFamily="18" charset="0"/>
              </a:rPr>
              <a:t>select distinct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i="1" err="1">
                <a:latin typeface="Arial" panose="020B0604020202020204" pitchFamily="34" charset="0"/>
                <a:cs typeface="Times New Roman" panose="02020603050405020304" pitchFamily="18" charset="0"/>
              </a:rPr>
              <a:t>T.customer</a:t>
            </a:r>
            <a:r>
              <a:rPr sz="1600" i="1">
                <a:latin typeface="Arial" panose="020B0604020202020204" pitchFamily="34" charset="0"/>
                <a:cs typeface="Times New Roman" panose="02020603050405020304" pitchFamily="18" charset="0"/>
              </a:rPr>
              <a:t>-name</a:t>
            </a:r>
            <a:endParaRPr sz="1600">
              <a:latin typeface="Arial" panose="020B0604020202020204" pitchFamily="34" charset="0"/>
            </a:endParaRPr>
          </a:p>
          <a:p>
            <a:pPr eaLnBrk="0" hangingPunct="0">
              <a:buNone/>
            </a:pP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		</a:t>
            </a:r>
            <a:r>
              <a:rPr sz="1600" b="1">
                <a:latin typeface="Arial" panose="020B0604020202020204" pitchFamily="34" charset="0"/>
                <a:cs typeface="Times New Roman" panose="02020603050405020304" pitchFamily="18" charset="0"/>
              </a:rPr>
              <a:t>from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i="1">
                <a:latin typeface="Arial" panose="020B0604020202020204" pitchFamily="34" charset="0"/>
                <a:cs typeface="Times New Roman" panose="02020603050405020304" pitchFamily="18" charset="0"/>
              </a:rPr>
              <a:t>deposit S, deposit T</a:t>
            </a:r>
            <a:endParaRPr sz="1600">
              <a:latin typeface="Arial" panose="020B0604020202020204" pitchFamily="34" charset="0"/>
            </a:endParaRPr>
          </a:p>
          <a:p>
            <a:pPr eaLnBrk="0" hangingPunct="0">
              <a:buNone/>
            </a:pP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		</a:t>
            </a:r>
            <a:r>
              <a:rPr sz="1600" b="1">
                <a:latin typeface="Arial" panose="020B0604020202020204" pitchFamily="34" charset="0"/>
                <a:cs typeface="Times New Roman" panose="02020603050405020304" pitchFamily="18" charset="0"/>
              </a:rPr>
              <a:t>where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i="1" err="1">
                <a:latin typeface="Arial" panose="020B0604020202020204" pitchFamily="34" charset="0"/>
                <a:cs typeface="Times New Roman" panose="02020603050405020304" pitchFamily="18" charset="0"/>
              </a:rPr>
              <a:t>S.customer</a:t>
            </a:r>
            <a:r>
              <a:rPr sz="1600" i="1">
                <a:latin typeface="Arial" panose="020B0604020202020204" pitchFamily="34" charset="0"/>
                <a:cs typeface="Times New Roman" panose="02020603050405020304" pitchFamily="18" charset="0"/>
              </a:rPr>
              <a:t>-name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= “Jones”  </a:t>
            </a:r>
            <a:r>
              <a:rPr sz="1600" b="1">
                <a:latin typeface="Arial" panose="020B0604020202020204" pitchFamily="34" charset="0"/>
                <a:cs typeface="Times New Roman" panose="02020603050405020304" pitchFamily="18" charset="0"/>
              </a:rPr>
              <a:t>and</a:t>
            </a:r>
            <a:endParaRPr sz="1600">
              <a:latin typeface="Arial" panose="020B0604020202020204" pitchFamily="34" charset="0"/>
            </a:endParaRPr>
          </a:p>
          <a:p>
            <a:pPr eaLnBrk="0" hangingPunct="0">
              <a:buNone/>
            </a:pP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			</a:t>
            </a:r>
            <a:r>
              <a:rPr sz="1600" i="1" err="1">
                <a:latin typeface="Arial" panose="020B0604020202020204" pitchFamily="34" charset="0"/>
                <a:cs typeface="Times New Roman" panose="02020603050405020304" pitchFamily="18" charset="0"/>
              </a:rPr>
              <a:t>T.branch</a:t>
            </a:r>
            <a:r>
              <a:rPr sz="1600" i="1">
                <a:latin typeface="Arial" panose="020B0604020202020204" pitchFamily="34" charset="0"/>
                <a:cs typeface="Times New Roman" panose="02020603050405020304" pitchFamily="18" charset="0"/>
              </a:rPr>
              <a:t>-name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= </a:t>
            </a:r>
            <a:r>
              <a:rPr sz="1600" i="1" err="1">
                <a:latin typeface="Arial" panose="020B0604020202020204" pitchFamily="34" charset="0"/>
                <a:cs typeface="Times New Roman" panose="02020603050405020304" pitchFamily="18" charset="0"/>
              </a:rPr>
              <a:t>T.branch</a:t>
            </a:r>
            <a:r>
              <a:rPr sz="1600" i="1">
                <a:latin typeface="Arial" panose="020B0604020202020204" pitchFamily="34" charset="0"/>
                <a:cs typeface="Times New Roman" panose="02020603050405020304" pitchFamily="18" charset="0"/>
              </a:rPr>
              <a:t>-name</a:t>
            </a:r>
            <a:endParaRPr sz="1600" i="1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7186" name="Persegi panjang 477185"/>
          <p:cNvSpPr/>
          <p:nvPr/>
        </p:nvSpPr>
        <p:spPr>
          <a:xfrm>
            <a:off x="2209800" y="397828"/>
            <a:ext cx="7620000" cy="323024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marL="446405" indent="-446405">
              <a:buNone/>
            </a:pPr>
            <a:endParaRPr sz="4400">
              <a:latin typeface="Arial" panose="020B0604020202020204" pitchFamily="34" charset="0"/>
            </a:endParaRPr>
          </a:p>
          <a:p>
            <a:pPr marL="446405" indent="-446405" eaLnBrk="0" hangingPunct="0">
              <a:buAutoNum type="arabicPeriod"/>
            </a:pP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Penamaan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suatu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tuple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dapat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dilakukan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dengan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menggunakan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suatu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variable</a:t>
            </a:r>
            <a:endParaRPr sz="2000">
              <a:latin typeface="Arial" panose="020B0604020202020204" pitchFamily="34" charset="0"/>
            </a:endParaRPr>
          </a:p>
          <a:p>
            <a:pPr marL="446405" indent="-446405" eaLnBrk="0" hangingPunct="0">
              <a:buAutoNum type="arabicPeriod"/>
            </a:pP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Pendefinisian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variabel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tuple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dilakukan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pada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from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clause</a:t>
            </a:r>
            <a:endParaRPr sz="2000">
              <a:latin typeface="Arial" panose="020B0604020202020204" pitchFamily="34" charset="0"/>
            </a:endParaRPr>
          </a:p>
          <a:p>
            <a:pPr marL="446405" indent="-446405" eaLnBrk="0" hangingPunct="0">
              <a:buAutoNum type="arabicPeriod"/>
            </a:pP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contoh</a:t>
            </a:r>
            <a:endParaRPr sz="2000">
              <a:latin typeface="Arial" panose="020B0604020202020204" pitchFamily="34" charset="0"/>
            </a:endParaRPr>
          </a:p>
          <a:p>
            <a:pPr marL="446405" indent="-446405" eaLnBrk="0" hangingPunct="0">
              <a:buNone/>
            </a:pP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		</a:t>
            </a:r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select distinct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i="1" err="1">
                <a:latin typeface="Arial" panose="020B0604020202020204" pitchFamily="34" charset="0"/>
                <a:cs typeface="Times New Roman" panose="02020603050405020304" pitchFamily="18" charset="0"/>
              </a:rPr>
              <a:t>T.customer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-name</a:t>
            </a:r>
            <a:endParaRPr sz="2000">
              <a:latin typeface="Arial" panose="020B0604020202020204" pitchFamily="34" charset="0"/>
            </a:endParaRPr>
          </a:p>
          <a:p>
            <a:pPr marL="446405" indent="-446405" eaLnBrk="0" hangingPunct="0">
              <a:buNone/>
            </a:pP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		</a:t>
            </a:r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from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deposit S, deposit T</a:t>
            </a:r>
            <a:endParaRPr sz="2000">
              <a:latin typeface="Arial" panose="020B0604020202020204" pitchFamily="34" charset="0"/>
            </a:endParaRPr>
          </a:p>
          <a:p>
            <a:pPr marL="446405" indent="-446405" eaLnBrk="0" hangingPunct="0">
              <a:buNone/>
            </a:pP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		</a:t>
            </a:r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where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i="1" err="1">
                <a:latin typeface="Arial" panose="020B0604020202020204" pitchFamily="34" charset="0"/>
                <a:cs typeface="Times New Roman" panose="02020603050405020304" pitchFamily="18" charset="0"/>
              </a:rPr>
              <a:t>S.customer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-name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= “Jones”  </a:t>
            </a:r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and</a:t>
            </a:r>
            <a:endParaRPr sz="2000">
              <a:latin typeface="Arial" panose="020B0604020202020204" pitchFamily="34" charset="0"/>
            </a:endParaRPr>
          </a:p>
          <a:p>
            <a:pPr marL="446405" indent="-446405" eaLnBrk="0" hangingPunct="0">
              <a:buNone/>
            </a:pP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			</a:t>
            </a:r>
            <a:r>
              <a:rPr sz="2000" i="1" err="1">
                <a:latin typeface="Arial" panose="020B0604020202020204" pitchFamily="34" charset="0"/>
                <a:cs typeface="Times New Roman" panose="02020603050405020304" pitchFamily="18" charset="0"/>
              </a:rPr>
              <a:t>T.branch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-name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= </a:t>
            </a:r>
            <a:r>
              <a:rPr sz="2000" i="1" err="1">
                <a:latin typeface="Arial" panose="020B0604020202020204" pitchFamily="34" charset="0"/>
                <a:cs typeface="Times New Roman" panose="02020603050405020304" pitchFamily="18" charset="0"/>
              </a:rPr>
              <a:t>T.branch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-name</a:t>
            </a:r>
            <a:endParaRPr sz="2000" i="1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77187" name="Persegi panjang 477186"/>
          <p:cNvSpPr/>
          <p:nvPr/>
        </p:nvSpPr>
        <p:spPr>
          <a:xfrm>
            <a:off x="2209800" y="3774440"/>
            <a:ext cx="7772400" cy="233807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marL="446405" indent="-446405">
              <a:buNone/>
            </a:pPr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</a:rPr>
              <a:t>Membandingkan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</a:rPr>
              <a:t>Himpunan</a:t>
            </a:r>
            <a:endParaRPr>
              <a:latin typeface="Arial" panose="020B0604020202020204" pitchFamily="34" charset="0"/>
            </a:endParaRPr>
          </a:p>
          <a:p>
            <a:pPr marL="446405" indent="-446405" eaLnBrk="0" hangingPunct="0">
              <a:buAutoNum type="arabicPeriod"/>
            </a:pP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Di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samping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dengan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menggunakan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IN clause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sebagai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cara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untuk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membanding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maka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dapat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digunakan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gaya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lain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dalam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menuliskan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perintah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yaitu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dengan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menggunakan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some clause yang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terdiri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err="1">
                <a:latin typeface="Arial" panose="020B0604020202020204" pitchFamily="34" charset="0"/>
                <a:cs typeface="Times New Roman" panose="02020603050405020304" pitchFamily="18" charset="0"/>
              </a:rPr>
              <a:t>dari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1600" b="1">
                <a:latin typeface="Arial" panose="020B0604020202020204" pitchFamily="34" charset="0"/>
                <a:cs typeface="Times New Roman" panose="02020603050405020304" pitchFamily="18" charset="0"/>
              </a:rPr>
              <a:t>&lt; some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sz="1600" b="1">
                <a:latin typeface="Arial" panose="020B0604020202020204" pitchFamily="34" charset="0"/>
                <a:cs typeface="Times New Roman" panose="02020603050405020304" pitchFamily="18" charset="0"/>
              </a:rPr>
              <a:t>&gt; some</a:t>
            </a:r>
            <a:r>
              <a:rPr sz="1600">
                <a:latin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sz="1600" b="1">
                <a:cs typeface="Times New Roman" panose="02020603050405020304" pitchFamily="18" charset="0"/>
                <a:sym typeface="Symbol" panose="05050102010706020507" pitchFamily="18" charset="2"/>
              </a:rPr>
              <a:t></a:t>
            </a:r>
            <a:r>
              <a:rPr sz="1600" b="1">
                <a:latin typeface="Arial" panose="020B0604020202020204" pitchFamily="34" charset="0"/>
                <a:cs typeface="Times New Roman" panose="02020603050405020304" pitchFamily="18" charset="0"/>
              </a:rPr>
              <a:t> some</a:t>
            </a:r>
            <a:r>
              <a:rPr sz="1600"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sz="1600" b="1">
                <a:cs typeface="Times New Roman" panose="02020603050405020304" pitchFamily="18" charset="0"/>
                <a:sym typeface="Symbol" panose="05050102010706020507" pitchFamily="18" charset="2"/>
              </a:rPr>
              <a:t></a:t>
            </a:r>
            <a:r>
              <a:rPr sz="1600" b="1">
                <a:latin typeface="Arial" panose="020B0604020202020204" pitchFamily="34" charset="0"/>
                <a:cs typeface="Times New Roman" panose="02020603050405020304" pitchFamily="18" charset="0"/>
              </a:rPr>
              <a:t> some</a:t>
            </a:r>
            <a:r>
              <a:rPr sz="1600"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sz="1600" b="1">
                <a:cs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sz="1600" b="1">
                <a:latin typeface="Arial" panose="020B0604020202020204" pitchFamily="34" charset="0"/>
                <a:cs typeface="Times New Roman" panose="02020603050405020304" pitchFamily="18" charset="0"/>
              </a:rPr>
              <a:t> some</a:t>
            </a:r>
            <a:endParaRPr sz="1600">
              <a:sym typeface="Symbol" panose="05050102010706020507" pitchFamily="18" charset="2"/>
            </a:endParaRPr>
          </a:p>
          <a:p>
            <a:pPr marL="446405" indent="-446405" eaLnBrk="0" hangingPunct="0">
              <a:buAutoNum type="arabicPeriod"/>
            </a:pPr>
            <a:r>
              <a:rPr sz="1600" b="1" err="1">
                <a:cs typeface="Times New Roman" panose="02020603050405020304" pitchFamily="18" charset="0"/>
                <a:sym typeface="Symbol" panose="05050102010706020507" pitchFamily="18" charset="2"/>
              </a:rPr>
              <a:t>contoh</a:t>
            </a:r>
            <a:endParaRPr sz="1600" b="1">
              <a:sym typeface="Symbol" panose="05050102010706020507" pitchFamily="18" charset="2"/>
            </a:endParaRPr>
          </a:p>
          <a:p>
            <a:pPr marL="446405" indent="-446405" eaLnBrk="0" hangingPunct="0">
              <a:buNone/>
            </a:pPr>
            <a:r>
              <a:rPr sz="1600" b="1">
                <a:cs typeface="Times New Roman" panose="02020603050405020304" pitchFamily="18" charset="0"/>
                <a:sym typeface="Symbol" panose="05050102010706020507" pitchFamily="18" charset="2"/>
              </a:rPr>
              <a:t>		select</a:t>
            </a:r>
            <a:r>
              <a:rPr sz="1600"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sz="1600" b="1" i="1">
                <a:cs typeface="Times New Roman" panose="02020603050405020304" pitchFamily="18" charset="0"/>
                <a:sym typeface="Symbol" panose="05050102010706020507" pitchFamily="18" charset="2"/>
              </a:rPr>
              <a:t>branch-name</a:t>
            </a:r>
            <a:r>
              <a:rPr lang="id-ID" altLang="x-none" sz="1600" b="1" i="1" dirty="0">
                <a:cs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sz="1600" b="1">
                <a:cs typeface="Times New Roman" panose="02020603050405020304" pitchFamily="18" charset="0"/>
                <a:sym typeface="Symbol" panose="05050102010706020507" pitchFamily="18" charset="2"/>
              </a:rPr>
              <a:t>	from</a:t>
            </a:r>
            <a:r>
              <a:rPr sz="1600"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sz="1600" b="1" i="1">
                <a:cs typeface="Times New Roman" panose="02020603050405020304" pitchFamily="18" charset="0"/>
                <a:sym typeface="Symbol" panose="05050102010706020507" pitchFamily="18" charset="2"/>
              </a:rPr>
              <a:t>branch</a:t>
            </a:r>
            <a:endParaRPr sz="1600" b="1">
              <a:sym typeface="Symbol" panose="05050102010706020507" pitchFamily="18" charset="2"/>
            </a:endParaRPr>
          </a:p>
          <a:p>
            <a:pPr marL="446405" indent="-446405" eaLnBrk="0" hangingPunct="0">
              <a:buNone/>
            </a:pPr>
            <a:r>
              <a:rPr sz="1600" b="1">
                <a:cs typeface="Times New Roman" panose="02020603050405020304" pitchFamily="18" charset="0"/>
                <a:sym typeface="Symbol" panose="05050102010706020507" pitchFamily="18" charset="2"/>
              </a:rPr>
              <a:t>		where</a:t>
            </a:r>
            <a:r>
              <a:rPr sz="1600"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sz="1600" b="1" i="1">
                <a:cs typeface="Times New Roman" panose="02020603050405020304" pitchFamily="18" charset="0"/>
                <a:sym typeface="Symbol" panose="05050102010706020507" pitchFamily="18" charset="2"/>
              </a:rPr>
              <a:t>assets</a:t>
            </a:r>
            <a:r>
              <a:rPr sz="1600" b="1">
                <a:cs typeface="Times New Roman" panose="02020603050405020304" pitchFamily="18" charset="0"/>
                <a:sym typeface="Symbol" panose="05050102010706020507" pitchFamily="18" charset="2"/>
              </a:rPr>
              <a:t> &gt; some</a:t>
            </a:r>
            <a:r>
              <a:rPr lang="id-ID" altLang="x-none" sz="1600" b="1" dirty="0"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sz="1600" b="1">
                <a:cs typeface="Times New Roman" panose="02020603050405020304" pitchFamily="18" charset="0"/>
                <a:sym typeface="Symbol" panose="05050102010706020507" pitchFamily="18" charset="2"/>
              </a:rPr>
              <a:t>    ( select</a:t>
            </a:r>
            <a:r>
              <a:rPr sz="1600"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sz="1600" b="1" i="1">
                <a:cs typeface="Times New Roman" panose="02020603050405020304" pitchFamily="18" charset="0"/>
                <a:sym typeface="Symbol" panose="05050102010706020507" pitchFamily="18" charset="2"/>
              </a:rPr>
              <a:t>assets</a:t>
            </a:r>
            <a:endParaRPr sz="1600" b="1">
              <a:sym typeface="Symbol" panose="05050102010706020507" pitchFamily="18" charset="2"/>
            </a:endParaRPr>
          </a:p>
          <a:p>
            <a:pPr marL="446405" indent="-446405" eaLnBrk="0" hangingPunct="0">
              <a:buNone/>
            </a:pPr>
            <a:r>
              <a:rPr sz="1600" b="1">
                <a:cs typeface="Times New Roman" panose="02020603050405020304" pitchFamily="18" charset="0"/>
                <a:sym typeface="Symbol" panose="05050102010706020507" pitchFamily="18" charset="2"/>
              </a:rPr>
              <a:t>			from</a:t>
            </a:r>
            <a:r>
              <a:rPr sz="1600"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sz="1600" b="1" i="1">
                <a:cs typeface="Times New Roman" panose="02020603050405020304" pitchFamily="18" charset="0"/>
                <a:sym typeface="Symbol" panose="05050102010706020507" pitchFamily="18" charset="2"/>
              </a:rPr>
              <a:t>branch</a:t>
            </a:r>
            <a:r>
              <a:rPr lang="id-ID" altLang="x-none" sz="1600" b="1" i="1" dirty="0">
                <a:cs typeface="Times New Roman" panose="02020603050405020304" pitchFamily="18" charset="0"/>
                <a:sym typeface="Symbol" panose="05050102010706020507" pitchFamily="18" charset="2"/>
              </a:rPr>
              <a:t>  </a:t>
            </a:r>
            <a:r>
              <a:rPr sz="1600" b="1">
                <a:cs typeface="Times New Roman" panose="02020603050405020304" pitchFamily="18" charset="0"/>
                <a:sym typeface="Symbol" panose="05050102010706020507" pitchFamily="18" charset="2"/>
              </a:rPr>
              <a:t>where</a:t>
            </a:r>
            <a:r>
              <a:rPr sz="1600"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sz="1600" b="1" i="1">
                <a:cs typeface="Times New Roman" panose="02020603050405020304" pitchFamily="18" charset="0"/>
                <a:sym typeface="Symbol" panose="05050102010706020507" pitchFamily="18" charset="2"/>
              </a:rPr>
              <a:t>branch-city</a:t>
            </a:r>
            <a:r>
              <a:rPr sz="1600" b="1">
                <a:cs typeface="Times New Roman" panose="02020603050405020304" pitchFamily="18" charset="0"/>
                <a:sym typeface="Symbol" panose="05050102010706020507" pitchFamily="18" charset="2"/>
              </a:rPr>
              <a:t> = “Brooklyn” )</a:t>
            </a:r>
            <a:endParaRPr sz="1600" b="1">
              <a:ea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477188" name="Persegi panjang 477187"/>
          <p:cNvSpPr/>
          <p:nvPr/>
        </p:nvSpPr>
        <p:spPr>
          <a:xfrm>
            <a:off x="2590800" y="609600"/>
            <a:ext cx="4267200" cy="609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 fontScale="90000" lnSpcReduction="20000"/>
          </a:bodyPr>
          <a:p>
            <a:pPr algn="ctr"/>
            <a:r>
              <a:rPr lang="id-ID" altLang="en-US" sz="3600">
                <a:ln w="12700" cap="flat" cmpd="sng">
                  <a:solidFill>
                    <a:srgbClr val="FFFF00"/>
                  </a:solidFill>
                  <a:prstDash val="solid"/>
                  <a:headEnd type="none" w="med" len="med"/>
                  <a:tailEnd type="none" w="med" len="med"/>
                </a:ln>
                <a:solidFill>
                  <a:srgbClr val="FF0000"/>
                </a:solidFill>
                <a:effectLst>
                  <a:outerShdw dist="45791" dir="2021404" algn="ctr" rotWithShape="0">
                    <a:srgbClr val="9999FF"/>
                  </a:outerShdw>
                </a:effectLst>
                <a:latin typeface="Arial Black" panose="020B0A04020102020204" pitchFamily="34" charset="0"/>
                <a:ea typeface="Arial Black" panose="020B0A04020102020204" pitchFamily="34" charset="0"/>
              </a:rPr>
              <a:t>Variable Tuple</a:t>
            </a:r>
            <a:endParaRPr lang="id-ID" altLang="en-US" sz="3600">
              <a:ln w="12700" cap="flat" cmpd="sng">
                <a:solidFill>
                  <a:srgbClr val="FFFF00"/>
                </a:solidFill>
                <a:prstDash val="solid"/>
                <a:headEnd type="none" w="med" len="med"/>
                <a:tailEnd type="none" w="med" len="med"/>
              </a:ln>
              <a:solidFill>
                <a:srgbClr val="FF0000"/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Arial Black" panose="020B0A04020102020204" pitchFamily="34" charset="0"/>
              <a:ea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8210" name="Persegi panjang 478209"/>
          <p:cNvSpPr/>
          <p:nvPr/>
        </p:nvSpPr>
        <p:spPr>
          <a:xfrm>
            <a:off x="2057400" y="806133"/>
            <a:ext cx="7848600" cy="64516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marL="361950" indent="-361950" algn="just">
              <a:buAutoNum type="arabicPeriod"/>
            </a:pP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Disamping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some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cluase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juga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dapat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digunakan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all clause yang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dapat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berupa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&lt; all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&gt; all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b="1">
                <a:cs typeface="Times New Roman" panose="02020603050405020304" pitchFamily="18" charset="0"/>
                <a:sym typeface="Symbol" panose="05050102010706020507" pitchFamily="18" charset="2"/>
              </a:rPr>
              <a:t>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 all</a:t>
            </a:r>
            <a:r>
              <a:rPr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b="1">
                <a:cs typeface="Times New Roman" panose="02020603050405020304" pitchFamily="18" charset="0"/>
                <a:sym typeface="Symbol" panose="05050102010706020507" pitchFamily="18" charset="2"/>
              </a:rPr>
              <a:t>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 all</a:t>
            </a:r>
            <a:r>
              <a:rPr>
                <a:cs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b="1">
                <a:cs typeface="Times New Roman" panose="02020603050405020304" pitchFamily="18" charset="0"/>
                <a:sym typeface="Symbol" panose="05050102010706020507" pitchFamily="18" charset="2"/>
              </a:rPr>
              <a:t>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 all</a:t>
            </a:r>
            <a:endParaRPr b="1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78211" name="Persegi panjang 478210"/>
          <p:cNvSpPr/>
          <p:nvPr/>
        </p:nvSpPr>
        <p:spPr>
          <a:xfrm>
            <a:off x="2057400" y="2035175"/>
            <a:ext cx="7924800" cy="1476375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marL="446405" indent="-446405" algn="just">
              <a:buNone/>
            </a:pPr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</a:rPr>
              <a:t>Pengetesan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</a:rPr>
              <a:t>untuk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</a:rPr>
              <a:t>relasi</a:t>
            </a:r>
            <a:r>
              <a:rPr b="1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b="1" err="1">
                <a:latin typeface="Arial" panose="020B0604020202020204" pitchFamily="34" charset="0"/>
                <a:cs typeface="Times New Roman" panose="02020603050405020304" pitchFamily="18" charset="0"/>
              </a:rPr>
              <a:t>kosong</a:t>
            </a:r>
            <a:endParaRPr>
              <a:latin typeface="Arial" panose="020B0604020202020204" pitchFamily="34" charset="0"/>
            </a:endParaRPr>
          </a:p>
          <a:p>
            <a:pPr marL="446405" indent="-446405" algn="just" eaLnBrk="0" hangingPunct="0">
              <a:buAutoNum type="arabicPeriod"/>
            </a:pP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Bentuk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ini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digunakan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untuk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melakukan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suatu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pengetesan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apakah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suatu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subquery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kosong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atau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tidak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,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nilai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true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diberikan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jika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ternyata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relasi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yang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ditunjuk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ditidak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kosong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sebaliknya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adalah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false</a:t>
            </a:r>
            <a:endParaRPr>
              <a:latin typeface="Arial" panose="020B0604020202020204" pitchFamily="34" charset="0"/>
            </a:endParaRPr>
          </a:p>
          <a:p>
            <a:pPr marL="446405" indent="-446405" algn="just" eaLnBrk="0" hangingPunct="0">
              <a:buAutoNum type="arabicPeriod"/>
            </a:pP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Clause yang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digunakan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err="1">
                <a:latin typeface="Arial" panose="020B0604020202020204" pitchFamily="34" charset="0"/>
                <a:cs typeface="Times New Roman" panose="02020603050405020304" pitchFamily="18" charset="0"/>
              </a:rPr>
              <a:t>adalah</a:t>
            </a:r>
            <a:r>
              <a:rPr>
                <a:latin typeface="Arial" panose="020B0604020202020204" pitchFamily="34" charset="0"/>
                <a:cs typeface="Times New Roman" panose="02020603050405020304" pitchFamily="18" charset="0"/>
              </a:rPr>
              <a:t> exists</a:t>
            </a:r>
            <a:endParaRPr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79234" name="Persegi panjang 479233"/>
          <p:cNvSpPr/>
          <p:nvPr/>
        </p:nvSpPr>
        <p:spPr>
          <a:xfrm>
            <a:off x="2209800" y="668338"/>
            <a:ext cx="7696200" cy="37846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>
            <a:spAutoFit/>
          </a:bodyPr>
          <a:p>
            <a:pPr algn="just"/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select 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customer-name</a:t>
            </a:r>
            <a:endParaRPr sz="2000">
              <a:latin typeface="Arial" panose="020B0604020202020204" pitchFamily="34" charset="0"/>
            </a:endParaRPr>
          </a:p>
          <a:p>
            <a:pPr algn="just" eaLnBrk="0" hangingPunct="0"/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from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customer</a:t>
            </a:r>
            <a:endParaRPr sz="2000">
              <a:latin typeface="Arial" panose="020B0604020202020204" pitchFamily="34" charset="0"/>
            </a:endParaRPr>
          </a:p>
          <a:p>
            <a:pPr algn="just" eaLnBrk="0" hangingPunct="0"/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where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exists</a:t>
            </a:r>
            <a:endParaRPr sz="2000">
              <a:latin typeface="Arial" panose="020B0604020202020204" pitchFamily="34" charset="0"/>
            </a:endParaRPr>
          </a:p>
          <a:p>
            <a:pPr algn="just" eaLnBrk="0" hangingPunct="0"/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( </a:t>
            </a:r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select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*</a:t>
            </a:r>
            <a:endParaRPr sz="2000">
              <a:latin typeface="Arial" panose="020B0604020202020204" pitchFamily="34" charset="0"/>
            </a:endParaRPr>
          </a:p>
          <a:p>
            <a:pPr algn="just" eaLnBrk="0" hangingPunct="0"/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 </a:t>
            </a:r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from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deposit</a:t>
            </a:r>
            <a:endParaRPr sz="2000">
              <a:latin typeface="Arial" panose="020B0604020202020204" pitchFamily="34" charset="0"/>
            </a:endParaRPr>
          </a:p>
          <a:p>
            <a:pPr algn="just" eaLnBrk="0" hangingPunct="0"/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 </a:t>
            </a:r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where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i="1" err="1">
                <a:latin typeface="Arial" panose="020B0604020202020204" pitchFamily="34" charset="0"/>
                <a:cs typeface="Times New Roman" panose="02020603050405020304" pitchFamily="18" charset="0"/>
              </a:rPr>
              <a:t>deposit.customer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-name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= </a:t>
            </a:r>
            <a:r>
              <a:rPr sz="2000" i="1" err="1">
                <a:latin typeface="Arial" panose="020B0604020202020204" pitchFamily="34" charset="0"/>
                <a:cs typeface="Times New Roman" panose="02020603050405020304" pitchFamily="18" charset="0"/>
              </a:rPr>
              <a:t>customer.customer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-name </a:t>
            </a:r>
            <a:endParaRPr sz="2000">
              <a:latin typeface="Arial" panose="020B0604020202020204" pitchFamily="34" charset="0"/>
            </a:endParaRPr>
          </a:p>
          <a:p>
            <a:pPr algn="just" eaLnBrk="0" hangingPunct="0"/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       </a:t>
            </a:r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and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branch-name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= “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Perriridge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” )</a:t>
            </a:r>
            <a:endParaRPr sz="2000">
              <a:latin typeface="Arial" panose="020B0604020202020204" pitchFamily="34" charset="0"/>
            </a:endParaRPr>
          </a:p>
          <a:p>
            <a:pPr algn="just" eaLnBrk="0" hangingPunct="0"/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and exists</a:t>
            </a:r>
            <a:endParaRPr sz="2000">
              <a:latin typeface="Arial" panose="020B0604020202020204" pitchFamily="34" charset="0"/>
            </a:endParaRPr>
          </a:p>
          <a:p>
            <a:pPr algn="just" eaLnBrk="0" hangingPunct="0"/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     ( 	</a:t>
            </a:r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select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*</a:t>
            </a:r>
            <a:endParaRPr sz="2000">
              <a:latin typeface="Arial" panose="020B0604020202020204" pitchFamily="34" charset="0"/>
            </a:endParaRPr>
          </a:p>
          <a:p>
            <a:pPr algn="just" eaLnBrk="0" hangingPunct="0"/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from 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borrow</a:t>
            </a:r>
            <a:endParaRPr sz="2000">
              <a:latin typeface="Arial" panose="020B0604020202020204" pitchFamily="34" charset="0"/>
            </a:endParaRPr>
          </a:p>
          <a:p>
            <a:pPr algn="just" eaLnBrk="0" hangingPunct="0"/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	</a:t>
            </a:r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where </a:t>
            </a:r>
            <a:r>
              <a:rPr sz="2000" i="1" err="1">
                <a:latin typeface="Arial" panose="020B0604020202020204" pitchFamily="34" charset="0"/>
                <a:cs typeface="Times New Roman" panose="02020603050405020304" pitchFamily="18" charset="0"/>
              </a:rPr>
              <a:t>borrow.customer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-name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= 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customer-name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sz="2000" b="1">
                <a:latin typeface="Arial" panose="020B0604020202020204" pitchFamily="34" charset="0"/>
                <a:cs typeface="Times New Roman" panose="02020603050405020304" pitchFamily="18" charset="0"/>
              </a:rPr>
              <a:t>and</a:t>
            </a:r>
            <a:endParaRPr sz="2000">
              <a:latin typeface="Arial" panose="020B0604020202020204" pitchFamily="34" charset="0"/>
            </a:endParaRPr>
          </a:p>
          <a:p>
            <a:pPr algn="just" eaLnBrk="0" hangingPunct="0"/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		</a:t>
            </a:r>
            <a:r>
              <a:rPr sz="2000" i="1">
                <a:latin typeface="Arial" panose="020B0604020202020204" pitchFamily="34" charset="0"/>
                <a:cs typeface="Times New Roman" panose="02020603050405020304" pitchFamily="18" charset="0"/>
              </a:rPr>
              <a:t>branch-name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 = “</a:t>
            </a:r>
            <a:r>
              <a:rPr sz="2000" err="1">
                <a:latin typeface="Arial" panose="020B0604020202020204" pitchFamily="34" charset="0"/>
                <a:cs typeface="Times New Roman" panose="02020603050405020304" pitchFamily="18" charset="0"/>
              </a:rPr>
              <a:t>Perryridge</a:t>
            </a:r>
            <a:r>
              <a:rPr sz="2000">
                <a:latin typeface="Arial" panose="020B0604020202020204" pitchFamily="34" charset="0"/>
                <a:cs typeface="Times New Roman" panose="02020603050405020304" pitchFamily="18" charset="0"/>
              </a:rPr>
              <a:t>” )</a:t>
            </a:r>
            <a:endParaRPr sz="2000"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ar Drives">
  <a:themeElements>
    <a:clrScheme name="Gear Dri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5F5F5F"/>
      </a:accent1>
      <a:accent2>
        <a:srgbClr val="969696"/>
      </a:accent2>
      <a:accent3>
        <a:srgbClr val="FFFFFF"/>
      </a:accent3>
      <a:accent4>
        <a:srgbClr val="000000"/>
      </a:accent4>
      <a:accent5>
        <a:srgbClr val="B6B6B6"/>
      </a:accent5>
      <a:accent6>
        <a:srgbClr val="878787"/>
      </a:accent6>
      <a:hlink>
        <a:srgbClr val="CC3300"/>
      </a:hlink>
      <a:folHlink>
        <a:srgbClr val="996600"/>
      </a:folHlink>
    </a:clrScheme>
    <a:fontScheme name="Gear Dri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ear Dri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ear Dri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ear Dri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5F5F5F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B6B6B6"/>
        </a:accent5>
        <a:accent6>
          <a:srgbClr val="87878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2358</Words>
  <Application>WPS Presentation</Application>
  <PresentationFormat>Widescreen</PresentationFormat>
  <Paragraphs>70</Paragraphs>
  <Slides>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7" baseType="lpstr">
      <vt:lpstr>Arial</vt:lpstr>
      <vt:lpstr>SimSun</vt:lpstr>
      <vt:lpstr>Wingdings</vt:lpstr>
      <vt:lpstr>Calibri Light</vt:lpstr>
      <vt:lpstr>Calibri</vt:lpstr>
      <vt:lpstr>Microsoft YaHei</vt:lpstr>
      <vt:lpstr>Arial Unicode MS</vt:lpstr>
      <vt:lpstr>Arial Black</vt:lpstr>
      <vt:lpstr>Times New Roman</vt:lpstr>
      <vt:lpstr>Symbol</vt:lpstr>
      <vt:lpstr>Gear Drives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Bab 3 Keanggotaan Himpunan</dc:title>
  <dc:creator/>
  <cp:lastModifiedBy>donny</cp:lastModifiedBy>
  <cp:revision>1</cp:revision>
  <dcterms:created xsi:type="dcterms:W3CDTF">2021-03-22T17:45:45Z</dcterms:created>
  <dcterms:modified xsi:type="dcterms:W3CDTF">2021-03-22T17:45:45Z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1057-11.2.0.10017</vt:lpwstr>
  </property>
</Properties>
</file>